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0"/>
  </p:notesMasterIdLst>
  <p:handoutMasterIdLst>
    <p:handoutMasterId r:id="rId31"/>
  </p:handoutMasterIdLst>
  <p:sldIdLst>
    <p:sldId id="256" r:id="rId2"/>
    <p:sldId id="307" r:id="rId3"/>
    <p:sldId id="332" r:id="rId4"/>
    <p:sldId id="356" r:id="rId5"/>
    <p:sldId id="381" r:id="rId6"/>
    <p:sldId id="375" r:id="rId7"/>
    <p:sldId id="384" r:id="rId8"/>
    <p:sldId id="382" r:id="rId9"/>
    <p:sldId id="386" r:id="rId10"/>
    <p:sldId id="376" r:id="rId11"/>
    <p:sldId id="358" r:id="rId12"/>
    <p:sldId id="359" r:id="rId13"/>
    <p:sldId id="360" r:id="rId14"/>
    <p:sldId id="385" r:id="rId15"/>
    <p:sldId id="389" r:id="rId16"/>
    <p:sldId id="390" r:id="rId17"/>
    <p:sldId id="349" r:id="rId18"/>
    <p:sldId id="364" r:id="rId19"/>
    <p:sldId id="362" r:id="rId20"/>
    <p:sldId id="363" r:id="rId21"/>
    <p:sldId id="387" r:id="rId22"/>
    <p:sldId id="388" r:id="rId23"/>
    <p:sldId id="292" r:id="rId24"/>
    <p:sldId id="301" r:id="rId25"/>
    <p:sldId id="355" r:id="rId26"/>
    <p:sldId id="371" r:id="rId27"/>
    <p:sldId id="348" r:id="rId28"/>
    <p:sldId id="383" r:id="rId29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es, Richard N." initials="JRN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58" autoAdjust="0"/>
    <p:restoredTop sz="94590" autoAdjust="0"/>
  </p:normalViewPr>
  <p:slideViewPr>
    <p:cSldViewPr>
      <p:cViewPr varScale="1">
        <p:scale>
          <a:sx n="111" d="100"/>
          <a:sy n="111" d="100"/>
        </p:scale>
        <p:origin x="-89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84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Total Bond</c:v>
                </c:pt>
              </c:strCache>
            </c:strRef>
          </c:tx>
          <c:dLbls>
            <c:dLbl>
              <c:idx val="0"/>
              <c:layout>
                <c:manualLayout>
                  <c:x val="-0.2217419296946857"/>
                  <c:y val="0.1107171530029334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Moorpark College</a:t>
                    </a:r>
                  </a:p>
                  <a:p>
                    <a:r>
                      <a:rPr lang="en-US" dirty="0" smtClean="0"/>
                      <a:t>$111,353,215</a:t>
                    </a:r>
                  </a:p>
                  <a:p>
                    <a:r>
                      <a:rPr lang="en-US" dirty="0" smtClean="0"/>
                      <a:t>$7,113,712</a:t>
                    </a:r>
                  </a:p>
                  <a:p>
                    <a:r>
                      <a:rPr lang="en-US" dirty="0" smtClean="0"/>
                      <a:t>29%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20078717724387016"/>
                  <c:y val="-0.3300245098039215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Oxnard </a:t>
                    </a:r>
                    <a:r>
                      <a:rPr lang="en-US" dirty="0" smtClean="0"/>
                      <a:t>College</a:t>
                    </a:r>
                  </a:p>
                  <a:p>
                    <a:r>
                      <a:rPr lang="en-US" sz="1800" b="0" i="0" u="none" strike="noStrike" baseline="0" dirty="0" smtClean="0">
                        <a:effectLst/>
                      </a:rPr>
                      <a:t>$118,569,461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$7,598,437</a:t>
                    </a:r>
                  </a:p>
                  <a:p>
                    <a:r>
                      <a:rPr lang="en-US" dirty="0" smtClean="0"/>
                      <a:t>31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8405623976490118"/>
                  <c:y val="5.4755287941948436E-2"/>
                </c:manualLayout>
              </c:layout>
              <c:tx>
                <c:rich>
                  <a:bodyPr/>
                  <a:lstStyle/>
                  <a:p>
                    <a:r>
                      <a:rPr lang="it-IT" dirty="0"/>
                      <a:t>Ventura </a:t>
                    </a:r>
                    <a:r>
                      <a:rPr lang="it-IT" dirty="0" smtClean="0"/>
                      <a:t>College</a:t>
                    </a:r>
                  </a:p>
                  <a:p>
                    <a:r>
                      <a:rPr lang="it-IT" dirty="0" smtClean="0"/>
                      <a:t>$125,295,576</a:t>
                    </a:r>
                  </a:p>
                  <a:p>
                    <a:r>
                      <a:rPr lang="it-IT" dirty="0" smtClean="0"/>
                      <a:t>$8,038,202</a:t>
                    </a:r>
                    <a:r>
                      <a:rPr lang="it-IT" dirty="0"/>
                      <a:t>
33%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/>
                      <a:t>Regional Fire, Sheriff &amp; Police 
Training </a:t>
                    </a:r>
                    <a:r>
                      <a:rPr lang="en-US" dirty="0" smtClean="0"/>
                      <a:t>Academy</a:t>
                    </a:r>
                  </a:p>
                  <a:p>
                    <a:r>
                      <a:rPr lang="en-US" dirty="0" smtClean="0"/>
                      <a:t>$25,446,241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$1,623,781</a:t>
                    </a:r>
                  </a:p>
                  <a:p>
                    <a:r>
                      <a:rPr lang="en-US" dirty="0" smtClean="0"/>
                      <a:t>7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Moorpark College</c:v>
                </c:pt>
                <c:pt idx="1">
                  <c:v>Oxnard College</c:v>
                </c:pt>
                <c:pt idx="2">
                  <c:v>Ventura College</c:v>
                </c:pt>
                <c:pt idx="3">
                  <c:v>Regional Fire, Sheriff &amp; Police 
Training Academy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29.3</c:v>
                </c:pt>
                <c:pt idx="1">
                  <c:v>31.1</c:v>
                </c:pt>
                <c:pt idx="2">
                  <c:v>32.9</c:v>
                </c:pt>
                <c:pt idx="3">
                  <c:v>6.7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Moorpark College</c:v>
                </c:pt>
                <c:pt idx="1">
                  <c:v>Oxnard College</c:v>
                </c:pt>
                <c:pt idx="2">
                  <c:v>Ventura College</c:v>
                </c:pt>
                <c:pt idx="3">
                  <c:v>Regional Fire, Sheriff &amp; Police 
Training Academy</c:v>
                </c:pt>
              </c:strCache>
            </c:strRef>
          </c:cat>
          <c:val>
            <c:numRef>
              <c:f>Sheet1!$C$2:$C$5</c:f>
              <c:numCache>
                <c:formatCode>"$"#,##0_);[Red]\("$"#,##0\)</c:formatCode>
                <c:ptCount val="4"/>
                <c:pt idx="0">
                  <c:v>111241129</c:v>
                </c:pt>
                <c:pt idx="1">
                  <c:v>118414946</c:v>
                </c:pt>
                <c:pt idx="2">
                  <c:v>125081894</c:v>
                </c:pt>
                <c:pt idx="3">
                  <c:v>25506178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287608785743906E-2"/>
          <c:y val="0.30911893044619421"/>
          <c:w val="0.84047741400745957"/>
          <c:h val="0.665377952755905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3"/>
            <c:bubble3D val="0"/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Project Planning &amp; Development</c:v>
                </c:pt>
                <c:pt idx="1">
                  <c:v>Project Management &amp; Other Costs</c:v>
                </c:pt>
                <c:pt idx="2">
                  <c:v>Preconstruction &amp; Design</c:v>
                </c:pt>
                <c:pt idx="3">
                  <c:v>Construction, FF&amp;E,Inspection, Testing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16986813</c:v>
                </c:pt>
                <c:pt idx="1">
                  <c:v>25312663</c:v>
                </c:pt>
                <c:pt idx="2">
                  <c:v>29808807</c:v>
                </c:pt>
                <c:pt idx="3">
                  <c:v>307562925</c:v>
                </c:pt>
              </c:numCache>
            </c:numRef>
          </c:val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322383530183709E-2"/>
          <c:y val="0.33994850327253401"/>
          <c:w val="0.8147510662729659"/>
          <c:h val="0.660051496727465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Lbls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Project Planning &amp; Development</c:v>
                </c:pt>
                <c:pt idx="1">
                  <c:v>Project Management &amp; Other Costs</c:v>
                </c:pt>
                <c:pt idx="2">
                  <c:v>Preconstruction &amp; Design</c:v>
                </c:pt>
                <c:pt idx="3">
                  <c:v>Construction, FF&amp;E, Inspection,Testing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7-15T17:53:09.798" idx="1">
    <p:pos x="5463" y="240"/>
    <p:text/>
    <p:extLst>
      <p:ext uri="{C676402C-5697-4E1C-873F-D02D1690AC5C}">
        <p15:threadingInfo xmlns:p15="http://schemas.microsoft.com/office/powerpoint/2012/main" timeZoneBias="240"/>
      </p:ext>
    </p:extLst>
  </p:cm>
  <p:cm authorId="1" dt="2016-07-15T17:54:59.903" idx="2">
    <p:pos x="5424" y="144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43649" cy="464839"/>
          </a:xfrm>
          <a:prstGeom prst="rect">
            <a:avLst/>
          </a:prstGeom>
        </p:spPr>
        <p:txBody>
          <a:bodyPr vert="horz" lIns="88267" tIns="44133" rIns="88267" bIns="4413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929" y="2"/>
            <a:ext cx="3043649" cy="464839"/>
          </a:xfrm>
          <a:prstGeom prst="rect">
            <a:avLst/>
          </a:prstGeom>
        </p:spPr>
        <p:txBody>
          <a:bodyPr vert="horz" lIns="88267" tIns="44133" rIns="88267" bIns="44133" rtlCol="0"/>
          <a:lstStyle>
            <a:lvl1pPr algn="r">
              <a:defRPr sz="1200"/>
            </a:lvl1pPr>
          </a:lstStyle>
          <a:p>
            <a:fld id="{E586C056-2515-4813-8A12-47640A812638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724"/>
            <a:ext cx="3043649" cy="464839"/>
          </a:xfrm>
          <a:prstGeom prst="rect">
            <a:avLst/>
          </a:prstGeom>
        </p:spPr>
        <p:txBody>
          <a:bodyPr vert="horz" lIns="88267" tIns="44133" rIns="88267" bIns="4413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929" y="8842724"/>
            <a:ext cx="3043649" cy="464839"/>
          </a:xfrm>
          <a:prstGeom prst="rect">
            <a:avLst/>
          </a:prstGeom>
        </p:spPr>
        <p:txBody>
          <a:bodyPr vert="horz" lIns="88267" tIns="44133" rIns="88267" bIns="44133" rtlCol="0" anchor="b"/>
          <a:lstStyle>
            <a:lvl1pPr algn="r">
              <a:defRPr sz="1200"/>
            </a:lvl1pPr>
          </a:lstStyle>
          <a:p>
            <a:fld id="{C575938B-A178-466C-BCC9-169F9DE37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78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815E7-70E8-4A78-9F72-F7E68B95A83A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1CE6D-CAB2-43DD-80D5-25CE274EB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16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1CE6D-CAB2-43DD-80D5-25CE274EB6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38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9397-46DE-43BE-A8EA-3D4A42554C10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A3D-C98F-45D9-BDBE-198922E2464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9397-46DE-43BE-A8EA-3D4A42554C10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A3D-C98F-45D9-BDBE-198922E246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9397-46DE-43BE-A8EA-3D4A42554C10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A3D-C98F-45D9-BDBE-198922E246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9397-46DE-43BE-A8EA-3D4A42554C10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A3D-C98F-45D9-BDBE-198922E246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9397-46DE-43BE-A8EA-3D4A42554C10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A3D-C98F-45D9-BDBE-198922E2464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9397-46DE-43BE-A8EA-3D4A42554C10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A3D-C98F-45D9-BDBE-198922E246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9397-46DE-43BE-A8EA-3D4A42554C10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A3D-C98F-45D9-BDBE-198922E246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9397-46DE-43BE-A8EA-3D4A42554C10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FA5A3D-C98F-45D9-BDBE-198922E2464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9397-46DE-43BE-A8EA-3D4A42554C10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A3D-C98F-45D9-BDBE-198922E246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9397-46DE-43BE-A8EA-3D4A42554C10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0FA5A3D-C98F-45D9-BDBE-198922E246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39B9397-46DE-43BE-A8EA-3D4A42554C10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A3D-C98F-45D9-BDBE-198922E246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39B9397-46DE-43BE-A8EA-3D4A42554C10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0FA5A3D-C98F-45D9-BDBE-198922E2464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2743206" cy="274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3962400"/>
            <a:ext cx="6480048" cy="23012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Bond Measure “S”</a:t>
            </a:r>
            <a:br>
              <a:rPr lang="en-US" dirty="0" smtClean="0"/>
            </a:br>
            <a:r>
              <a:rPr lang="en-US" dirty="0" smtClean="0"/>
              <a:t>Original $356,347,814</a:t>
            </a:r>
            <a:br>
              <a:rPr lang="en-US" dirty="0" smtClean="0"/>
            </a:br>
            <a:r>
              <a:rPr lang="en-US" dirty="0" smtClean="0"/>
              <a:t>Interest: $24,374,131</a:t>
            </a:r>
            <a:br>
              <a:rPr lang="en-US" dirty="0" smtClean="0"/>
            </a:br>
            <a:r>
              <a:rPr lang="en-US" dirty="0" smtClean="0"/>
              <a:t>TOTAL: $388,721,945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2798591"/>
            <a:ext cx="6480048" cy="859012"/>
          </a:xfrm>
          <a:ln>
            <a:noFill/>
          </a:ln>
        </p:spPr>
        <p:txBody>
          <a:bodyPr/>
          <a:lstStyle/>
          <a:p>
            <a:r>
              <a:rPr lang="en-US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Ventura Community College District</a:t>
            </a:r>
            <a:endParaRPr lang="en-US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042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stephens\Desktop\PP pics\IMG_163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Moorpark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467600" cy="4906963"/>
          </a:xfrm>
        </p:spPr>
        <p:txBody>
          <a:bodyPr/>
          <a:lstStyle/>
          <a:p>
            <a:pPr marL="36576" indent="0">
              <a:buNone/>
            </a:pPr>
            <a:r>
              <a:rPr lang="en-US" dirty="0" smtClean="0"/>
              <a:t>Parking Structure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527960"/>
            <a:ext cx="3749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Budget $16.2 million</a:t>
            </a:r>
          </a:p>
          <a:p>
            <a:r>
              <a:rPr lang="en-US" sz="2800" dirty="0" smtClean="0"/>
              <a:t>Completed 2014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442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" y="4201383"/>
            <a:ext cx="4243599" cy="2606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007" y="4201382"/>
            <a:ext cx="4114450" cy="23109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5" y="972965"/>
            <a:ext cx="4049406" cy="24593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467600" cy="868362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Oxnard College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348" y="969605"/>
            <a:ext cx="4114451" cy="2764194"/>
          </a:xfrm>
          <a:prstGeom prst="rect">
            <a:avLst/>
          </a:prstGeom>
        </p:spPr>
      </p:pic>
      <p:sp>
        <p:nvSpPr>
          <p:cNvPr id="11" name="Text Placeholder 8"/>
          <p:cNvSpPr txBox="1">
            <a:spLocks/>
          </p:cNvSpPr>
          <p:nvPr/>
        </p:nvSpPr>
        <p:spPr>
          <a:xfrm>
            <a:off x="237067" y="972965"/>
            <a:ext cx="4243597" cy="322841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Clr>
                <a:srgbClr val="6EA0B0"/>
              </a:buClr>
              <a:buNone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Performing Arts Center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Clr>
                <a:srgbClr val="6EA0B0"/>
              </a:buClr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Clr>
                <a:srgbClr val="6EA0B0"/>
              </a:buClr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Clr>
                <a:srgbClr val="6EA0B0"/>
              </a:buClr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Clr>
                <a:srgbClr val="6EA0B0"/>
              </a:buClr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Clr>
                <a:srgbClr val="6EA0B0"/>
              </a:buClr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Clr>
                <a:srgbClr val="6EA0B0"/>
              </a:buClr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Clr>
                <a:srgbClr val="6EA0B0"/>
              </a:buClr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Clr>
                <a:srgbClr val="6EA0B0"/>
              </a:buClr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$16.55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</a:t>
            </a: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 algn="ctr">
              <a:lnSpc>
                <a:spcPct val="80000"/>
              </a:lnSpc>
              <a:buNone/>
            </a:pPr>
            <a:endParaRPr lang="en-US" sz="19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endParaRPr lang="en-US" dirty="0"/>
          </a:p>
        </p:txBody>
      </p:sp>
      <p:sp>
        <p:nvSpPr>
          <p:cNvPr id="12" name="Text Placeholder 8"/>
          <p:cNvSpPr txBox="1">
            <a:spLocks/>
          </p:cNvSpPr>
          <p:nvPr/>
        </p:nvSpPr>
        <p:spPr>
          <a:xfrm>
            <a:off x="237067" y="4201383"/>
            <a:ext cx="4243598" cy="2656617"/>
          </a:xfrm>
          <a:prstGeom prst="rect">
            <a:avLst/>
          </a:prstGeom>
        </p:spPr>
        <p:txBody>
          <a:bodyPr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6EA0B0"/>
              </a:buClr>
              <a:buNone/>
            </a:pPr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Child Development </a:t>
            </a:r>
            <a:r>
              <a:rPr lang="en-US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Center</a:t>
            </a:r>
          </a:p>
          <a:p>
            <a:pPr marL="0" lvl="0" indent="0">
              <a:buClr>
                <a:srgbClr val="6EA0B0"/>
              </a:buClr>
              <a:buNone/>
            </a:pPr>
            <a:endParaRPr lang="en-US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0" lvl="0" indent="0">
              <a:buClr>
                <a:srgbClr val="6EA0B0"/>
              </a:buClr>
              <a:buNone/>
            </a:pPr>
            <a:endParaRPr lang="en-US" sz="25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0" lvl="0" indent="0">
              <a:buClr>
                <a:srgbClr val="6EA0B0"/>
              </a:buClr>
              <a:buNone/>
            </a:pPr>
            <a:endParaRPr lang="en-US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$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</a:t>
            </a: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2004</a:t>
            </a:r>
          </a:p>
          <a:p>
            <a:pPr marL="36576" indent="0">
              <a:buNone/>
            </a:pPr>
            <a:endParaRPr lang="en-US" dirty="0"/>
          </a:p>
        </p:txBody>
      </p:sp>
      <p:sp>
        <p:nvSpPr>
          <p:cNvPr id="13" name="Text Placeholder 8"/>
          <p:cNvSpPr txBox="1">
            <a:spLocks/>
          </p:cNvSpPr>
          <p:nvPr/>
        </p:nvSpPr>
        <p:spPr>
          <a:xfrm flipH="1">
            <a:off x="4572347" y="4201383"/>
            <a:ext cx="4190651" cy="265661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Maintenance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Warehouse</a:t>
            </a:r>
          </a:p>
          <a:p>
            <a:pPr marL="36576" indent="0">
              <a:buNone/>
            </a:pPr>
            <a:endParaRPr lang="en-US" sz="2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indent="0">
              <a:buNone/>
            </a:pPr>
            <a:endParaRPr lang="en-US" sz="2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indent="0">
              <a:buNone/>
            </a:pPr>
            <a:endParaRPr lang="en-US" sz="2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0">
              <a:buClr>
                <a:srgbClr val="6EA0B0"/>
              </a:buClr>
            </a:pPr>
            <a:endParaRPr lang="en-US" sz="2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</a:t>
            </a:r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$1.32 million</a:t>
            </a: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2005</a:t>
            </a:r>
          </a:p>
          <a:p>
            <a:pPr marL="36576" indent="0" algn="ctr">
              <a:buNone/>
            </a:pPr>
            <a:endParaRPr lang="en-US" dirty="0"/>
          </a:p>
        </p:txBody>
      </p:sp>
      <p:sp>
        <p:nvSpPr>
          <p:cNvPr id="14" name="Text Placeholder 8"/>
          <p:cNvSpPr txBox="1">
            <a:spLocks/>
          </p:cNvSpPr>
          <p:nvPr/>
        </p:nvSpPr>
        <p:spPr>
          <a:xfrm flipH="1">
            <a:off x="4572345" y="972965"/>
            <a:ext cx="4571654" cy="306563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lvl="0" indent="0">
              <a:buNone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Community/Student Service Center</a:t>
            </a:r>
          </a:p>
          <a:p>
            <a:pPr marL="36576" lvl="0" indent="0">
              <a:buNone/>
            </a:pPr>
            <a:endParaRPr lang="en-US" sz="27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None/>
            </a:pPr>
            <a:endParaRPr lang="en-US" sz="27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None/>
            </a:pPr>
            <a:endParaRPr lang="en-US" sz="27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None/>
            </a:pPr>
            <a:endParaRPr lang="en-US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$1.9 million</a:t>
            </a: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2003</a:t>
            </a:r>
          </a:p>
          <a:p>
            <a:pPr marL="36576" lvl="0" indent="0" algn="ctr">
              <a:buNone/>
            </a:pPr>
            <a:endParaRPr lang="en-US" sz="27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1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18" y="4294105"/>
            <a:ext cx="4258733" cy="1893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4294105"/>
            <a:ext cx="3789992" cy="2282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59" y="929802"/>
            <a:ext cx="4180765" cy="29563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467600" cy="868362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Oxnard College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901337"/>
            <a:ext cx="4041005" cy="2857567"/>
          </a:xfrm>
          <a:prstGeom prst="rect">
            <a:avLst/>
          </a:prstGeom>
        </p:spPr>
      </p:pic>
      <p:sp>
        <p:nvSpPr>
          <p:cNvPr id="11" name="Text Placeholder 8"/>
          <p:cNvSpPr txBox="1">
            <a:spLocks/>
          </p:cNvSpPr>
          <p:nvPr/>
        </p:nvSpPr>
        <p:spPr>
          <a:xfrm>
            <a:off x="431260" y="929802"/>
            <a:ext cx="3965250" cy="282910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Clr>
                <a:srgbClr val="6EA0B0"/>
              </a:buCl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Track and Soccer Fields, Bleachers, and Softball fields</a:t>
            </a:r>
          </a:p>
          <a:p>
            <a:pPr marL="36576" lvl="0" indent="0">
              <a:buClr>
                <a:srgbClr val="6EA0B0"/>
              </a:buClr>
              <a:buNone/>
            </a:pPr>
            <a:endParaRPr lang="en-US" sz="1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1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$8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</a:t>
            </a: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2006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 algn="ctr">
              <a:lnSpc>
                <a:spcPct val="80000"/>
              </a:lnSpc>
              <a:buNone/>
            </a:pPr>
            <a:endParaRPr lang="en-US" sz="19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endParaRPr lang="en-US" dirty="0"/>
          </a:p>
        </p:txBody>
      </p:sp>
      <p:sp>
        <p:nvSpPr>
          <p:cNvPr id="12" name="Text Placeholder 8"/>
          <p:cNvSpPr txBox="1">
            <a:spLocks/>
          </p:cNvSpPr>
          <p:nvPr/>
        </p:nvSpPr>
        <p:spPr>
          <a:xfrm>
            <a:off x="237067" y="4294105"/>
            <a:ext cx="4563533" cy="256389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6EA0B0"/>
              </a:buClr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Campus Electrical  System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Upgrades</a:t>
            </a:r>
          </a:p>
          <a:p>
            <a:pPr marL="0" lvl="0" indent="0">
              <a:buClr>
                <a:srgbClr val="6EA0B0"/>
              </a:buClr>
              <a:buNone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0" lvl="0" indent="0">
              <a:buClr>
                <a:srgbClr val="6EA0B0"/>
              </a:buClr>
              <a:buNone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0" lvl="0" indent="0">
              <a:buClr>
                <a:srgbClr val="6EA0B0"/>
              </a:buClr>
              <a:buNone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0" lvl="0" indent="0">
              <a:buClr>
                <a:srgbClr val="6EA0B0"/>
              </a:buClr>
              <a:buNone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$3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</a:t>
            </a: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>
              <a:buNone/>
            </a:pPr>
            <a:endParaRPr lang="en-US" dirty="0"/>
          </a:p>
        </p:txBody>
      </p:sp>
      <p:sp>
        <p:nvSpPr>
          <p:cNvPr id="13" name="Text Placeholder 8"/>
          <p:cNvSpPr txBox="1">
            <a:spLocks/>
          </p:cNvSpPr>
          <p:nvPr/>
        </p:nvSpPr>
        <p:spPr>
          <a:xfrm flipH="1">
            <a:off x="4800600" y="4294105"/>
            <a:ext cx="4343396" cy="246183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lvl="0" indent="0">
              <a:buClr>
                <a:srgbClr val="6EA0B0"/>
              </a:buClr>
              <a:buNone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Piped Utilities System Upgrade</a:t>
            </a:r>
          </a:p>
          <a:p>
            <a:pPr marL="36576" lvl="0" indent="0">
              <a:buClr>
                <a:srgbClr val="6EA0B0"/>
              </a:buClr>
              <a:buNone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$3.9 million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2007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 algn="ctr">
              <a:buNone/>
            </a:pPr>
            <a:endParaRPr lang="en-US" dirty="0"/>
          </a:p>
        </p:txBody>
      </p:sp>
      <p:sp>
        <p:nvSpPr>
          <p:cNvPr id="14" name="Text Placeholder 8"/>
          <p:cNvSpPr txBox="1">
            <a:spLocks/>
          </p:cNvSpPr>
          <p:nvPr/>
        </p:nvSpPr>
        <p:spPr>
          <a:xfrm flipH="1">
            <a:off x="4612024" y="929802"/>
            <a:ext cx="4292098" cy="295639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lvl="0" indent="0" algn="ctr">
              <a:buNone/>
            </a:pP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Gymnasium Renovations</a:t>
            </a:r>
          </a:p>
          <a:p>
            <a:pPr marL="36576" lvl="0" indent="0" algn="ctr">
              <a:buNone/>
            </a:pPr>
            <a:endParaRPr lang="en-US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 algn="ctr">
              <a:buNone/>
            </a:pPr>
            <a:endParaRPr lang="en-US" sz="27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 algn="ctr">
              <a:buNone/>
            </a:pPr>
            <a:endParaRPr lang="en-US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Budget $1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</a:t>
            </a: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Completed  2005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lvl="0" indent="0" algn="ctr">
              <a:buNone/>
            </a:pPr>
            <a:endParaRPr lang="en-US" sz="27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14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2" y="4038599"/>
            <a:ext cx="4073008" cy="2514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23" y="4038600"/>
            <a:ext cx="4031870" cy="25144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60" y="929802"/>
            <a:ext cx="4073008" cy="28801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467600" cy="868362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Oxnard College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22" y="1038800"/>
            <a:ext cx="4280474" cy="2771200"/>
          </a:xfrm>
          <a:prstGeom prst="rect">
            <a:avLst/>
          </a:prstGeom>
        </p:spPr>
      </p:pic>
      <p:sp>
        <p:nvSpPr>
          <p:cNvPr id="11" name="Text Placeholder 8"/>
          <p:cNvSpPr txBox="1">
            <a:spLocks/>
          </p:cNvSpPr>
          <p:nvPr/>
        </p:nvSpPr>
        <p:spPr>
          <a:xfrm>
            <a:off x="431260" y="929802"/>
            <a:ext cx="4073008" cy="2880198"/>
          </a:xfrm>
          <a:prstGeom prst="rect">
            <a:avLst/>
          </a:prstGeom>
        </p:spPr>
        <p:txBody>
          <a:bodyPr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lvl="0" indent="0">
              <a:buClr>
                <a:srgbClr val="6EA0B0"/>
              </a:buClr>
              <a:buNone/>
            </a:pPr>
            <a:r>
              <a:rPr lang="en-US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Library MDF Telephone Renovations</a:t>
            </a:r>
          </a:p>
          <a:p>
            <a:pPr marL="36576" lvl="0" indent="0">
              <a:buClr>
                <a:srgbClr val="6EA0B0"/>
              </a:buClr>
              <a:buNone/>
            </a:pPr>
            <a:endParaRPr lang="en-US" sz="1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1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$800,000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 algn="ctr">
              <a:lnSpc>
                <a:spcPct val="80000"/>
              </a:lnSpc>
              <a:buNone/>
            </a:pPr>
            <a:endParaRPr lang="en-US" sz="19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endParaRPr lang="en-US" dirty="0"/>
          </a:p>
        </p:txBody>
      </p:sp>
      <p:sp>
        <p:nvSpPr>
          <p:cNvPr id="12" name="Text Placeholder 8"/>
          <p:cNvSpPr txBox="1">
            <a:spLocks/>
          </p:cNvSpPr>
          <p:nvPr/>
        </p:nvSpPr>
        <p:spPr>
          <a:xfrm>
            <a:off x="237068" y="4038599"/>
            <a:ext cx="4267200" cy="28194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6EA0B0"/>
              </a:buClr>
              <a:buNone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Student Service Center</a:t>
            </a:r>
          </a:p>
          <a:p>
            <a:pPr marL="0" lvl="0" indent="0">
              <a:buClr>
                <a:srgbClr val="6EA0B0"/>
              </a:buClr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lvl="0" indent="0">
              <a:buClr>
                <a:srgbClr val="6EA0B0"/>
              </a:buClr>
              <a:buNone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0" lvl="0" indent="0">
              <a:buClr>
                <a:srgbClr val="6EA0B0"/>
              </a:buClr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Budget $28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</a:t>
            </a: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Completed 2009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>
              <a:buNone/>
            </a:pPr>
            <a:endParaRPr lang="en-US" dirty="0"/>
          </a:p>
        </p:txBody>
      </p:sp>
      <p:sp>
        <p:nvSpPr>
          <p:cNvPr id="13" name="Text Placeholder 8"/>
          <p:cNvSpPr txBox="1">
            <a:spLocks/>
          </p:cNvSpPr>
          <p:nvPr/>
        </p:nvSpPr>
        <p:spPr>
          <a:xfrm flipH="1">
            <a:off x="4558722" y="4038600"/>
            <a:ext cx="4280474" cy="2895600"/>
          </a:xfrm>
          <a:prstGeom prst="rect">
            <a:avLst/>
          </a:prstGeom>
        </p:spPr>
        <p:txBody>
          <a:bodyPr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lvl="0" indent="0">
              <a:buClr>
                <a:srgbClr val="6EA0B0"/>
              </a:buClr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 Parking Lot and Storm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Drain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Improvements</a:t>
            </a:r>
          </a:p>
          <a:p>
            <a:pPr lvl="0">
              <a:buClr>
                <a:srgbClr val="6EA0B0"/>
              </a:buClr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0">
              <a:buClr>
                <a:srgbClr val="6EA0B0"/>
              </a:buClr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$4 million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 algn="ctr">
              <a:buNone/>
            </a:pPr>
            <a:endParaRPr lang="en-US" dirty="0"/>
          </a:p>
        </p:txBody>
      </p:sp>
      <p:sp>
        <p:nvSpPr>
          <p:cNvPr id="14" name="Text Placeholder 8"/>
          <p:cNvSpPr txBox="1">
            <a:spLocks/>
          </p:cNvSpPr>
          <p:nvPr/>
        </p:nvSpPr>
        <p:spPr>
          <a:xfrm flipH="1">
            <a:off x="4558721" y="1038800"/>
            <a:ext cx="4345399" cy="2771200"/>
          </a:xfrm>
          <a:prstGeom prst="rect">
            <a:avLst/>
          </a:prstGeom>
        </p:spPr>
        <p:txBody>
          <a:bodyPr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lvl="0" indent="0" algn="ctr">
              <a:buNone/>
            </a:pPr>
            <a:r>
              <a:rPr lang="en-US" sz="2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Auto Technology Project</a:t>
            </a:r>
          </a:p>
          <a:p>
            <a:pPr marL="36576" lvl="0" indent="0" algn="ctr">
              <a:buNone/>
            </a:pPr>
            <a:endParaRPr lang="en-US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 algn="ctr">
              <a:buNone/>
            </a:pPr>
            <a:endParaRPr lang="en-US" sz="27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 algn="ctr">
              <a:buNone/>
            </a:pPr>
            <a:endParaRPr lang="en-US" sz="27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$1.4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10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Oxnard College</a:t>
            </a:r>
            <a:br>
              <a:rPr lang="en-US" dirty="0" smtClean="0"/>
            </a:br>
            <a:r>
              <a:rPr lang="en-US" sz="3100" dirty="0" smtClean="0"/>
              <a:t>Library/LRC Expansion</a:t>
            </a:r>
            <a:endParaRPr lang="en-US" sz="3100" dirty="0"/>
          </a:p>
        </p:txBody>
      </p:sp>
      <p:pic>
        <p:nvPicPr>
          <p:cNvPr id="3074" name="Picture 2" descr="C:\Users\dstephens\Desktop\PP pics\IMG_16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4160308" cy="323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stephens\Desktop\PP pics\IMG_16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209349"/>
            <a:ext cx="4749800" cy="381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5903893"/>
            <a:ext cx="31454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Budget $</a:t>
            </a:r>
            <a:r>
              <a:rPr lang="en-US" sz="2800" smtClean="0"/>
              <a:t>16 million</a:t>
            </a:r>
            <a:endParaRPr lang="en-US" sz="2800" dirty="0" smtClean="0"/>
          </a:p>
          <a:p>
            <a:r>
              <a:rPr lang="en-US" sz="2800" dirty="0" smtClean="0"/>
              <a:t>Completion 2013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95489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457200"/>
            <a:ext cx="3229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Oxnard College</a:t>
            </a:r>
          </a:p>
          <a:p>
            <a:r>
              <a:rPr lang="en-US" dirty="0" smtClean="0"/>
              <a:t>Dental Hygiene Exterior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4953000"/>
            <a:ext cx="286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Budget: $8.1 million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Completion: June 2016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76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14350"/>
            <a:ext cx="7848600" cy="5886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381000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Oxnard College</a:t>
            </a:r>
          </a:p>
          <a:p>
            <a:r>
              <a:rPr lang="en-US" dirty="0" smtClean="0"/>
              <a:t>Dental Hygiene Interior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805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4073"/>
            <a:ext cx="9144000" cy="498985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51054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36576" indent="0">
              <a:buNone/>
            </a:pPr>
            <a:r>
              <a:rPr lang="en-US" dirty="0" smtClean="0"/>
              <a:t>Budget $</a:t>
            </a:r>
            <a:r>
              <a:rPr lang="en-US" dirty="0"/>
              <a:t>9</a:t>
            </a:r>
            <a:r>
              <a:rPr lang="en-US" dirty="0" smtClean="0"/>
              <a:t> million</a:t>
            </a:r>
            <a:endParaRPr lang="en-US" dirty="0"/>
          </a:p>
          <a:p>
            <a:pPr marL="36576" indent="0">
              <a:buNone/>
            </a:pPr>
            <a:r>
              <a:rPr lang="en-US" dirty="0" smtClean="0"/>
              <a:t>Completion August 2016</a:t>
            </a:r>
          </a:p>
          <a:p>
            <a:endParaRPr lang="en-US" dirty="0"/>
          </a:p>
          <a:p>
            <a:endParaRPr lang="en-US" dirty="0" smtClean="0"/>
          </a:p>
          <a:p>
            <a:pPr marL="36576" indent="0">
              <a:buNone/>
            </a:pPr>
            <a:endParaRPr lang="en-US" dirty="0" smtClean="0"/>
          </a:p>
          <a:p>
            <a:pPr marL="36576" indent="0">
              <a:buNone/>
            </a:pPr>
            <a:endParaRPr lang="en-US" dirty="0" smtClean="0"/>
          </a:p>
          <a:p>
            <a:pPr marL="36576" indent="0">
              <a:buNone/>
            </a:pPr>
            <a:endParaRPr lang="en-US" dirty="0"/>
          </a:p>
          <a:p>
            <a:pPr marL="36576" indent="0">
              <a:buNone/>
            </a:pPr>
            <a:endParaRPr lang="en-US" dirty="0" smtClean="0"/>
          </a:p>
          <a:p>
            <a:pPr marL="36576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2573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Oxnard College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LRC Reno. and Seismic Upgrades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7793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57" y="3810000"/>
            <a:ext cx="3927543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51" y="3809998"/>
            <a:ext cx="4193453" cy="2687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57" y="929802"/>
            <a:ext cx="3927543" cy="28801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467600" cy="868362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Ventura College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444" y="929802"/>
            <a:ext cx="4193454" cy="2880197"/>
          </a:xfrm>
          <a:prstGeom prst="rect">
            <a:avLst/>
          </a:prstGeom>
        </p:spPr>
      </p:pic>
      <p:sp>
        <p:nvSpPr>
          <p:cNvPr id="11" name="Text Placeholder 8"/>
          <p:cNvSpPr txBox="1">
            <a:spLocks/>
          </p:cNvSpPr>
          <p:nvPr/>
        </p:nvSpPr>
        <p:spPr>
          <a:xfrm>
            <a:off x="431260" y="929801"/>
            <a:ext cx="3988340" cy="2880197"/>
          </a:xfrm>
          <a:prstGeom prst="rect">
            <a:avLst/>
          </a:prstGeom>
        </p:spPr>
        <p:txBody>
          <a:bodyPr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Clr>
                <a:srgbClr val="6EA0B0"/>
              </a:buClr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Technology Education, General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Purpose, Health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Classrooms 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>
              <a:buClr>
                <a:srgbClr val="6EA0B0"/>
              </a:buClr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36576" indent="0">
              <a:buClr>
                <a:srgbClr val="6EA0B0"/>
              </a:buClr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6576" indent="0">
              <a:buClr>
                <a:srgbClr val="6EA0B0"/>
              </a:buClr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$46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</a:t>
            </a: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2009</a:t>
            </a:r>
          </a:p>
          <a:p>
            <a:pPr marL="36576" indent="0" algn="ctr">
              <a:lnSpc>
                <a:spcPct val="80000"/>
              </a:lnSpc>
              <a:buNone/>
            </a:pPr>
            <a:endParaRPr lang="en-US" sz="19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endParaRPr lang="en-US" dirty="0"/>
          </a:p>
        </p:txBody>
      </p:sp>
      <p:sp>
        <p:nvSpPr>
          <p:cNvPr id="12" name="Text Placeholder 8"/>
          <p:cNvSpPr txBox="1">
            <a:spLocks/>
          </p:cNvSpPr>
          <p:nvPr/>
        </p:nvSpPr>
        <p:spPr>
          <a:xfrm>
            <a:off x="237068" y="3810000"/>
            <a:ext cx="3793066" cy="3048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6EA0B0"/>
              </a:buClr>
              <a:buNone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Learning Resources Center</a:t>
            </a:r>
          </a:p>
          <a:p>
            <a:pPr marL="0" lvl="0" indent="0">
              <a:buClr>
                <a:srgbClr val="6EA0B0"/>
              </a:buClr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lvl="0" indent="0">
              <a:buClr>
                <a:srgbClr val="6EA0B0"/>
              </a:buClr>
              <a:buNone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0" lvl="0" indent="0">
              <a:buClr>
                <a:srgbClr val="6EA0B0"/>
              </a:buClr>
              <a:buNone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0" lvl="0" indent="0">
              <a:buClr>
                <a:srgbClr val="6EA0B0"/>
              </a:buClr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$2.9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</a:t>
            </a: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>
              <a:buNone/>
            </a:pPr>
            <a:endParaRPr lang="en-US" dirty="0"/>
          </a:p>
        </p:txBody>
      </p:sp>
      <p:sp>
        <p:nvSpPr>
          <p:cNvPr id="13" name="Text Placeholder 8"/>
          <p:cNvSpPr txBox="1">
            <a:spLocks/>
          </p:cNvSpPr>
          <p:nvPr/>
        </p:nvSpPr>
        <p:spPr>
          <a:xfrm flipH="1">
            <a:off x="4512438" y="3962400"/>
            <a:ext cx="4193453" cy="2793538"/>
          </a:xfrm>
          <a:prstGeom prst="rect">
            <a:avLst/>
          </a:prstGeom>
        </p:spPr>
        <p:txBody>
          <a:bodyPr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lvl="0" indent="0">
              <a:buClr>
                <a:srgbClr val="6EA0B0"/>
              </a:buClr>
              <a:buNone/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Theater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$16.5 million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 algn="ctr">
              <a:buNone/>
            </a:pPr>
            <a:endParaRPr lang="en-US" dirty="0"/>
          </a:p>
        </p:txBody>
      </p:sp>
      <p:sp>
        <p:nvSpPr>
          <p:cNvPr id="14" name="Text Placeholder 8"/>
          <p:cNvSpPr txBox="1">
            <a:spLocks/>
          </p:cNvSpPr>
          <p:nvPr/>
        </p:nvSpPr>
        <p:spPr>
          <a:xfrm flipH="1">
            <a:off x="4512440" y="929802"/>
            <a:ext cx="4391677" cy="280399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lvl="0" indent="0">
              <a:buNone/>
            </a:pP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Renovation of Food Services </a:t>
            </a:r>
          </a:p>
          <a:p>
            <a:pPr marL="36576" lvl="0" indent="0">
              <a:buNone/>
            </a:pP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None/>
            </a:pP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indent="0">
              <a:buClr>
                <a:srgbClr val="6EA0B0"/>
              </a:buClr>
              <a:buNone/>
            </a:pP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$2.1 million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2007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r"/>
            <a:endParaRPr lang="en-US" dirty="0" smtClean="0"/>
          </a:p>
          <a:p>
            <a:pPr marL="3657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76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3" y="3850106"/>
            <a:ext cx="4160196" cy="2495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197" y="3792537"/>
            <a:ext cx="4404875" cy="27604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76" y="916449"/>
            <a:ext cx="4160196" cy="2727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467600" cy="868362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Ventura College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198" y="929802"/>
            <a:ext cx="4658446" cy="2655089"/>
          </a:xfrm>
          <a:prstGeom prst="rect">
            <a:avLst/>
          </a:prstGeom>
        </p:spPr>
      </p:pic>
      <p:sp>
        <p:nvSpPr>
          <p:cNvPr id="11" name="Text Placeholder 8"/>
          <p:cNvSpPr txBox="1">
            <a:spLocks/>
          </p:cNvSpPr>
          <p:nvPr/>
        </p:nvSpPr>
        <p:spPr>
          <a:xfrm>
            <a:off x="1" y="929803"/>
            <a:ext cx="4160196" cy="2862734"/>
          </a:xfrm>
          <a:prstGeom prst="rect">
            <a:avLst/>
          </a:prstGeom>
        </p:spPr>
        <p:txBody>
          <a:bodyPr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Clr>
                <a:srgbClr val="6EA0B0"/>
              </a:buClr>
              <a:buNone/>
            </a:pP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Renovations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(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Building S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)</a:t>
            </a:r>
          </a:p>
          <a:p>
            <a:pPr marL="36576" indent="0">
              <a:buClr>
                <a:srgbClr val="6EA0B0"/>
              </a:buClr>
              <a:buNone/>
            </a:pP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indent="0">
              <a:buClr>
                <a:srgbClr val="6EA0B0"/>
              </a:buClr>
              <a:buNone/>
            </a:pPr>
            <a:endParaRPr lang="en-US" sz="2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indent="0">
              <a:buClr>
                <a:srgbClr val="6EA0B0"/>
              </a:buClr>
              <a:buNone/>
            </a:pP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$4.76 million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2011</a:t>
            </a:r>
          </a:p>
          <a:p>
            <a:pPr marL="36576" indent="0" algn="ctr">
              <a:lnSpc>
                <a:spcPct val="80000"/>
              </a:lnSpc>
              <a:buNone/>
            </a:pPr>
            <a:endParaRPr lang="en-US" sz="19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endParaRPr lang="en-US" dirty="0"/>
          </a:p>
        </p:txBody>
      </p:sp>
      <p:sp>
        <p:nvSpPr>
          <p:cNvPr id="12" name="Text Placeholder 8"/>
          <p:cNvSpPr txBox="1">
            <a:spLocks/>
          </p:cNvSpPr>
          <p:nvPr/>
        </p:nvSpPr>
        <p:spPr>
          <a:xfrm>
            <a:off x="1" y="3792536"/>
            <a:ext cx="4030133" cy="3065464"/>
          </a:xfrm>
          <a:prstGeom prst="rect">
            <a:avLst/>
          </a:prstGeom>
        </p:spPr>
        <p:txBody>
          <a:bodyPr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6EA0B0"/>
              </a:buClr>
              <a:buNone/>
            </a:pP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Renovation to Communications 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Building 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(F</a:t>
            </a:r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)</a:t>
            </a:r>
          </a:p>
          <a:p>
            <a:pPr marL="0" lvl="0" indent="0">
              <a:buClr>
                <a:srgbClr val="6EA0B0"/>
              </a:buClr>
              <a:buNone/>
            </a:pP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0" lvl="0" indent="0">
              <a:buClr>
                <a:srgbClr val="6EA0B0"/>
              </a:buClr>
              <a:buNone/>
            </a:pP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$425,000</a:t>
            </a: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2007</a:t>
            </a:r>
          </a:p>
          <a:p>
            <a:pPr marL="36576" indent="0">
              <a:buNone/>
            </a:pPr>
            <a:endParaRPr lang="en-US" dirty="0"/>
          </a:p>
        </p:txBody>
      </p:sp>
      <p:sp>
        <p:nvSpPr>
          <p:cNvPr id="13" name="Text Placeholder 8"/>
          <p:cNvSpPr txBox="1">
            <a:spLocks/>
          </p:cNvSpPr>
          <p:nvPr/>
        </p:nvSpPr>
        <p:spPr>
          <a:xfrm flipH="1">
            <a:off x="4160198" y="3792536"/>
            <a:ext cx="4983798" cy="296340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lvl="0" indent="0">
              <a:buClr>
                <a:srgbClr val="6EA0B0"/>
              </a:buClr>
              <a:buNone/>
            </a:pP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Science Building Upgrades</a:t>
            </a:r>
          </a:p>
          <a:p>
            <a:pPr lvl="0">
              <a:buClr>
                <a:srgbClr val="6EA0B0"/>
              </a:buClr>
            </a:pPr>
            <a:endParaRPr lang="en-US" sz="3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Clr>
                <a:srgbClr val="6EA0B0"/>
              </a:buClr>
            </a:pPr>
            <a:endParaRPr lang="en-US" sz="3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Clr>
                <a:srgbClr val="6EA0B0"/>
              </a:buClr>
            </a:pPr>
            <a:endParaRPr lang="en-US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$185,000</a:t>
            </a:r>
          </a:p>
          <a:p>
            <a:pPr marL="36576" indent="0">
              <a:buClr>
                <a:srgbClr val="6EA0B0"/>
              </a:buClr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Completed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2004</a:t>
            </a:r>
          </a:p>
          <a:p>
            <a:pPr marL="36576" indent="0" algn="ctr">
              <a:buNone/>
            </a:pPr>
            <a:endParaRPr lang="en-US" dirty="0"/>
          </a:p>
        </p:txBody>
      </p:sp>
      <p:sp>
        <p:nvSpPr>
          <p:cNvPr id="14" name="Text Placeholder 8"/>
          <p:cNvSpPr txBox="1">
            <a:spLocks/>
          </p:cNvSpPr>
          <p:nvPr/>
        </p:nvSpPr>
        <p:spPr>
          <a:xfrm flipH="1">
            <a:off x="4160198" y="929803"/>
            <a:ext cx="4743924" cy="257539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lvl="0" indent="0" algn="ctr">
              <a:buNone/>
            </a:pP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Renovation of Building D (Student Services Center)</a:t>
            </a:r>
          </a:p>
          <a:p>
            <a:pPr marL="36576" lvl="0" indent="0" algn="ctr">
              <a:buNone/>
            </a:pPr>
            <a:endParaRPr lang="en-US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 algn="ctr">
              <a:buNone/>
            </a:pP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 algn="ctr">
              <a:buNone/>
            </a:pP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Budget $4.9 million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Completed 2007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Bond Allocation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0379959"/>
              </p:ext>
            </p:extLst>
          </p:nvPr>
        </p:nvGraphicFramePr>
        <p:xfrm>
          <a:off x="22860" y="1417638"/>
          <a:ext cx="89154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1526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0"/>
            <a:ext cx="4572000" cy="2496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86200"/>
            <a:ext cx="4162637" cy="2496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0288"/>
            <a:ext cx="4572000" cy="2629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467600" cy="868362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Ventura College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80288"/>
            <a:ext cx="4162638" cy="2705912"/>
          </a:xfrm>
          <a:prstGeom prst="rect">
            <a:avLst/>
          </a:prstGeom>
        </p:spPr>
      </p:pic>
      <p:sp>
        <p:nvSpPr>
          <p:cNvPr id="11" name="Text Placeholder 8"/>
          <p:cNvSpPr txBox="1">
            <a:spLocks/>
          </p:cNvSpPr>
          <p:nvPr/>
        </p:nvSpPr>
        <p:spPr>
          <a:xfrm>
            <a:off x="0" y="1180287"/>
            <a:ext cx="4572000" cy="26297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Clr>
                <a:srgbClr val="6EA0B0"/>
              </a:buClr>
              <a:buNone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New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track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, fields, concession, new scoreboard, exterior bleachers, restroom facilities</a:t>
            </a:r>
          </a:p>
          <a:p>
            <a:pPr marL="36576" lvl="0" indent="0">
              <a:buClr>
                <a:srgbClr val="6EA0B0"/>
              </a:buClr>
              <a:buNone/>
            </a:pPr>
            <a:endParaRPr lang="en-US" sz="1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1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$10.7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</a:t>
            </a: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 algn="ctr">
              <a:lnSpc>
                <a:spcPct val="80000"/>
              </a:lnSpc>
              <a:buNone/>
            </a:pPr>
            <a:endParaRPr lang="en-US" sz="19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endParaRPr lang="en-US" dirty="0"/>
          </a:p>
        </p:txBody>
      </p:sp>
      <p:sp>
        <p:nvSpPr>
          <p:cNvPr id="12" name="Text Placeholder 8"/>
          <p:cNvSpPr txBox="1">
            <a:spLocks/>
          </p:cNvSpPr>
          <p:nvPr/>
        </p:nvSpPr>
        <p:spPr>
          <a:xfrm>
            <a:off x="0" y="3886200"/>
            <a:ext cx="4572000" cy="2971800"/>
          </a:xfrm>
          <a:prstGeom prst="rect">
            <a:avLst/>
          </a:prstGeom>
        </p:spPr>
        <p:txBody>
          <a:bodyPr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6EA0B0"/>
              </a:buClr>
              <a:buNone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Campus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Lighting System Upgrades</a:t>
            </a:r>
          </a:p>
          <a:p>
            <a:pPr marL="0" lvl="0" indent="0">
              <a:buClr>
                <a:srgbClr val="6EA0B0"/>
              </a:buClr>
              <a:buNone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0" lvl="0" indent="0">
              <a:buClr>
                <a:srgbClr val="6EA0B0"/>
              </a:buClr>
              <a:buNone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0" lvl="0" indent="0">
              <a:buClr>
                <a:srgbClr val="6EA0B0"/>
              </a:buClr>
              <a:buNone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0" lvl="0" indent="0">
              <a:buClr>
                <a:srgbClr val="6EA0B0"/>
              </a:buClr>
              <a:buNone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      B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udget $909,000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indent="0">
              <a:buClr>
                <a:srgbClr val="6EA0B0"/>
              </a:buClr>
              <a:buNone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      Completed 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2006</a:t>
            </a:r>
          </a:p>
          <a:p>
            <a:pPr marL="36576" indent="0">
              <a:buNone/>
            </a:pPr>
            <a:endParaRPr lang="en-US" dirty="0"/>
          </a:p>
        </p:txBody>
      </p:sp>
      <p:sp>
        <p:nvSpPr>
          <p:cNvPr id="13" name="Text Placeholder 8"/>
          <p:cNvSpPr txBox="1">
            <a:spLocks/>
          </p:cNvSpPr>
          <p:nvPr/>
        </p:nvSpPr>
        <p:spPr>
          <a:xfrm flipH="1">
            <a:off x="4571996" y="4038600"/>
            <a:ext cx="4162637" cy="2971800"/>
          </a:xfrm>
          <a:prstGeom prst="rect">
            <a:avLst/>
          </a:prstGeom>
        </p:spPr>
        <p:txBody>
          <a:bodyPr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lvl="0" indent="0">
              <a:buClr>
                <a:srgbClr val="6EA0B0"/>
              </a:buClr>
              <a:buNone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Piped Utilities System Upgrade</a:t>
            </a:r>
          </a:p>
          <a:p>
            <a:pPr marL="36576" lvl="0" indent="0">
              <a:buClr>
                <a:srgbClr val="6EA0B0"/>
              </a:buClr>
              <a:buNone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$380,000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Completed 2012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 algn="ctr">
              <a:buNone/>
            </a:pPr>
            <a:endParaRPr lang="en-US" dirty="0"/>
          </a:p>
        </p:txBody>
      </p:sp>
      <p:sp>
        <p:nvSpPr>
          <p:cNvPr id="14" name="Text Placeholder 8"/>
          <p:cNvSpPr txBox="1">
            <a:spLocks/>
          </p:cNvSpPr>
          <p:nvPr/>
        </p:nvSpPr>
        <p:spPr>
          <a:xfrm flipH="1">
            <a:off x="4572000" y="1180288"/>
            <a:ext cx="4162637" cy="2705912"/>
          </a:xfrm>
          <a:prstGeom prst="rect">
            <a:avLst/>
          </a:prstGeom>
        </p:spPr>
        <p:txBody>
          <a:bodyPr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lvl="0" indent="0" algn="ctr">
              <a:buNone/>
            </a:pPr>
            <a:r>
              <a:rPr lang="en-US" sz="2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East Parking Lot Renovation</a:t>
            </a:r>
          </a:p>
          <a:p>
            <a:pPr marL="36576" lvl="0" indent="0" algn="ctr">
              <a:buNone/>
            </a:pPr>
            <a:endParaRPr lang="en-US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 algn="ctr">
              <a:buNone/>
            </a:pPr>
            <a:endParaRPr lang="en-US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indent="0">
              <a:lnSpc>
                <a:spcPct val="90000"/>
              </a:lnSpc>
              <a:buClr>
                <a:srgbClr val="6EA0B0"/>
              </a:buClr>
              <a:buNone/>
            </a:pPr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</a:t>
            </a:r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1.65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</a:t>
            </a:r>
          </a:p>
          <a:p>
            <a:pPr marL="36576" indent="0">
              <a:lnSpc>
                <a:spcPct val="90000"/>
              </a:lnSpc>
              <a:buClr>
                <a:srgbClr val="6EA0B0"/>
              </a:buClr>
              <a:buNone/>
            </a:pP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2004</a:t>
            </a:r>
          </a:p>
          <a:p>
            <a:pPr marL="36576" lvl="0" indent="0" algn="ctr">
              <a:buNone/>
            </a:pPr>
            <a:endParaRPr lang="en-US" sz="27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78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8382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533400"/>
            <a:ext cx="31245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Ventura College</a:t>
            </a:r>
          </a:p>
          <a:p>
            <a:r>
              <a:rPr lang="en-US" sz="3200" dirty="0" smtClean="0"/>
              <a:t>Applied Science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4876800"/>
            <a:ext cx="30941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Budget: $15 Million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Completion: May </a:t>
            </a:r>
            <a:r>
              <a:rPr lang="en-US" dirty="0" smtClean="0">
                <a:solidFill>
                  <a:schemeClr val="bg1"/>
                </a:solidFill>
              </a:rPr>
              <a:t>2016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473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9812"/>
            <a:ext cx="8128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838200"/>
            <a:ext cx="419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Ventura College</a:t>
            </a:r>
          </a:p>
          <a:p>
            <a:r>
              <a:rPr lang="en-US" dirty="0" smtClean="0"/>
              <a:t>Renovate Maintenance and Operations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5257800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Budget $5.3 million</a:t>
            </a:r>
          </a:p>
          <a:p>
            <a:r>
              <a:rPr lang="en-US" dirty="0" smtClean="0"/>
              <a:t>Completion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19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0"/>
            <a:ext cx="8046720" cy="6705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5105400"/>
          </a:xfrm>
        </p:spPr>
        <p:txBody>
          <a:bodyPr>
            <a:normAutofit fontScale="92500" lnSpcReduction="10000"/>
          </a:bodyPr>
          <a:lstStyle/>
          <a:p>
            <a:endParaRPr lang="en-US" sz="3200" dirty="0" smtClean="0">
              <a:solidFill>
                <a:schemeClr val="bg1"/>
              </a:solidFill>
            </a:endParaRPr>
          </a:p>
          <a:p>
            <a:pPr marL="36576" indent="0">
              <a:buNone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36576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36576" indent="0">
              <a:buNone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36576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36576" indent="0">
              <a:buNone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36576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36576" indent="0">
              <a:buNone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36576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Budget $6.2 million</a:t>
            </a:r>
            <a:endParaRPr lang="en-US" dirty="0">
              <a:solidFill>
                <a:schemeClr val="bg1"/>
              </a:solidFill>
            </a:endParaRPr>
          </a:p>
          <a:p>
            <a:pPr marL="36576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Completion June 2016</a:t>
            </a:r>
          </a:p>
          <a:p>
            <a:endParaRPr lang="en-US" dirty="0"/>
          </a:p>
          <a:p>
            <a:endParaRPr lang="en-US" dirty="0" smtClean="0"/>
          </a:p>
          <a:p>
            <a:pPr marL="36576" indent="0">
              <a:buNone/>
            </a:pPr>
            <a:endParaRPr lang="en-US" dirty="0" smtClean="0"/>
          </a:p>
          <a:p>
            <a:pPr marL="36576" indent="0">
              <a:buNone/>
            </a:pPr>
            <a:endParaRPr lang="en-US" dirty="0" smtClean="0"/>
          </a:p>
          <a:p>
            <a:pPr marL="36576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467600" cy="11128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Ventura College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sz="3100" dirty="0" smtClean="0">
                <a:solidFill>
                  <a:schemeClr val="bg1"/>
                </a:solidFill>
              </a:rPr>
              <a:t>Renovate Studio Arts Building</a:t>
            </a:r>
            <a:endParaRPr lang="en-US" sz="3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7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92" y="762000"/>
            <a:ext cx="6899413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467600" cy="1676400"/>
          </a:xfrm>
        </p:spPr>
        <p:txBody>
          <a:bodyPr>
            <a:normAutofit fontScale="90000"/>
          </a:bodyPr>
          <a:lstStyle/>
          <a:p>
            <a:r>
              <a:rPr lang="en-US" sz="5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Camarillo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Property</a:t>
            </a:r>
            <a:r>
              <a:rPr lang="en-US" sz="5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Sheriff &amp; Police Education Training Academy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199" y="2182505"/>
            <a:ext cx="6802505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0624" lvl="0" indent="-384048">
              <a:spcBef>
                <a:spcPct val="20000"/>
              </a:spcBef>
              <a:buClr>
                <a:srgbClr val="6EA0B0"/>
              </a:buClr>
              <a:buSzPct val="80000"/>
              <a:buFont typeface="Wingdings 2"/>
              <a:buChar char=""/>
            </a:pPr>
            <a:endParaRPr lang="en-US" sz="3000" dirty="0" smtClean="0">
              <a:solidFill>
                <a:prstClr val="black"/>
              </a:solidFill>
            </a:endParaRPr>
          </a:p>
          <a:p>
            <a:pPr marL="420624" lvl="0" indent="-384048">
              <a:spcBef>
                <a:spcPct val="20000"/>
              </a:spcBef>
              <a:buClr>
                <a:srgbClr val="6EA0B0"/>
              </a:buClr>
              <a:buSzPct val="80000"/>
              <a:buFont typeface="Wingdings 2"/>
              <a:buChar char=""/>
            </a:pPr>
            <a:endParaRPr lang="en-US" sz="3000" dirty="0">
              <a:solidFill>
                <a:prstClr val="black"/>
              </a:solidFill>
            </a:endParaRPr>
          </a:p>
          <a:p>
            <a:pPr marL="420624" lvl="0" indent="-384048">
              <a:spcBef>
                <a:spcPct val="20000"/>
              </a:spcBef>
              <a:buClr>
                <a:srgbClr val="6EA0B0"/>
              </a:buClr>
              <a:buSzPct val="80000"/>
              <a:buFont typeface="Wingdings 2"/>
              <a:buChar char=""/>
            </a:pPr>
            <a:endParaRPr lang="en-US" sz="3000" dirty="0" smtClean="0">
              <a:solidFill>
                <a:prstClr val="black"/>
              </a:solidFill>
            </a:endParaRPr>
          </a:p>
          <a:p>
            <a:pPr marL="420624" lvl="0" indent="-384048">
              <a:spcBef>
                <a:spcPct val="20000"/>
              </a:spcBef>
              <a:buClr>
                <a:srgbClr val="6EA0B0"/>
              </a:buClr>
              <a:buSzPct val="80000"/>
              <a:buFont typeface="Wingdings 2"/>
              <a:buChar char=""/>
            </a:pPr>
            <a:endParaRPr lang="en-US" sz="3000" dirty="0">
              <a:solidFill>
                <a:prstClr val="black"/>
              </a:solidFill>
            </a:endParaRPr>
          </a:p>
          <a:p>
            <a:pPr marL="420624" lvl="0" indent="-384048">
              <a:spcBef>
                <a:spcPct val="20000"/>
              </a:spcBef>
              <a:buClr>
                <a:srgbClr val="6EA0B0"/>
              </a:buClr>
              <a:buSzPct val="80000"/>
              <a:buFont typeface="Wingdings 2"/>
              <a:buChar char=""/>
            </a:pPr>
            <a:endParaRPr lang="en-US" sz="3000" dirty="0" smtClean="0">
              <a:solidFill>
                <a:prstClr val="black"/>
              </a:solidFill>
            </a:endParaRPr>
          </a:p>
          <a:p>
            <a:pPr marL="420624" lvl="0" indent="-384048">
              <a:spcBef>
                <a:spcPct val="20000"/>
              </a:spcBef>
              <a:buClr>
                <a:srgbClr val="6EA0B0"/>
              </a:buClr>
              <a:buSzPct val="80000"/>
              <a:buFont typeface="Wingdings 2"/>
              <a:buChar char=""/>
            </a:pPr>
            <a:endParaRPr lang="en-US" sz="3000" dirty="0">
              <a:solidFill>
                <a:prstClr val="black"/>
              </a:solidFill>
            </a:endParaRPr>
          </a:p>
          <a:p>
            <a:pPr marL="36576" lvl="0">
              <a:spcBef>
                <a:spcPct val="20000"/>
              </a:spcBef>
              <a:buClr>
                <a:srgbClr val="6EA0B0"/>
              </a:buClr>
              <a:buSzPct val="80000"/>
            </a:pPr>
            <a:r>
              <a:rPr lang="en-US" sz="3000" dirty="0" smtClean="0">
                <a:solidFill>
                  <a:schemeClr val="bg1"/>
                </a:solidFill>
              </a:rPr>
              <a:t>Budget $25 </a:t>
            </a:r>
            <a:r>
              <a:rPr lang="en-US" sz="3000" dirty="0">
                <a:solidFill>
                  <a:schemeClr val="bg1"/>
                </a:solidFill>
              </a:rPr>
              <a:t>million</a:t>
            </a:r>
          </a:p>
          <a:p>
            <a:pPr marL="36576" lvl="0">
              <a:spcBef>
                <a:spcPct val="20000"/>
              </a:spcBef>
              <a:buClr>
                <a:srgbClr val="6EA0B0"/>
              </a:buClr>
              <a:buSzPct val="80000"/>
            </a:pPr>
            <a:r>
              <a:rPr lang="en-US" sz="3000" dirty="0" smtClean="0"/>
              <a:t>Completed 2011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1465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Camarillo Property</a:t>
            </a:r>
            <a:br>
              <a:rPr lang="en-US" dirty="0" smtClean="0"/>
            </a:br>
            <a:r>
              <a:rPr lang="en-US" dirty="0" smtClean="0"/>
              <a:t>Completed Projects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Phase II environmental reports</a:t>
            </a:r>
          </a:p>
          <a:p>
            <a:pPr lvl="0"/>
            <a:r>
              <a:rPr lang="en-US" dirty="0"/>
              <a:t>Application to the State Department of Toxic Substance Control (DTSC) for cleanup of the TCE plume</a:t>
            </a:r>
          </a:p>
          <a:p>
            <a:pPr lvl="0"/>
            <a:r>
              <a:rPr lang="en-US" dirty="0"/>
              <a:t>Demolition of the old bunkers, including recycling the concrete for use at other VCCCD locations</a:t>
            </a:r>
          </a:p>
          <a:p>
            <a:pPr lvl="0"/>
            <a:r>
              <a:rPr lang="en-US" dirty="0"/>
              <a:t>Grading work for the Regional Fire, Sheriff &amp; Police Education and Training Academy</a:t>
            </a:r>
          </a:p>
          <a:p>
            <a:pPr lvl="0"/>
            <a:r>
              <a:rPr lang="en-US" dirty="0"/>
              <a:t>Radiation Testing</a:t>
            </a:r>
          </a:p>
          <a:p>
            <a:pPr lvl="0"/>
            <a:r>
              <a:rPr lang="en-US" dirty="0"/>
              <a:t>Electrical &amp; Telephone System Upgrades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68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057400"/>
            <a:ext cx="9144000" cy="3429000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Conclusions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06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971800" y="6004560"/>
            <a:ext cx="4497388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VCCCD Bond Spending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8056912"/>
              </p:ext>
            </p:extLst>
          </p:nvPr>
        </p:nvGraphicFramePr>
        <p:xfrm>
          <a:off x="2108200" y="0"/>
          <a:ext cx="48260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708172606"/>
              </p:ext>
            </p:extLst>
          </p:nvPr>
        </p:nvGraphicFramePr>
        <p:xfrm>
          <a:off x="4495800" y="0"/>
          <a:ext cx="487680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6136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stephens\Desktop\PP pics\Happy-March 12-1.jpg"/>
          <p:cNvPicPr preferRelativeResize="0">
            <a:picLocks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3908"/>
            <a:ext cx="12003207" cy="68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5181600"/>
            <a:ext cx="6324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Thanks for a Job Well Done!</a:t>
            </a:r>
            <a:br>
              <a:rPr lang="en-US" dirty="0" smtClean="0"/>
            </a:br>
            <a:r>
              <a:rPr lang="en-US" dirty="0" smtClean="0"/>
              <a:t>I’m Happy!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          </a:t>
            </a:r>
            <a:r>
              <a:rPr lang="en-US" i="1" dirty="0" smtClean="0"/>
              <a:t>Happy the Alligator</a:t>
            </a:r>
            <a:r>
              <a:rPr lang="en-US" dirty="0" smtClean="0"/>
              <a:t>   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-26158"/>
            <a:ext cx="9917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-152400"/>
            <a:ext cx="1066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2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62" y="968992"/>
            <a:ext cx="3912141" cy="2955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76" y="3946055"/>
            <a:ext cx="4106334" cy="29119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467600" cy="868362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Moorpark College</a:t>
            </a: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98" y="786061"/>
            <a:ext cx="4318744" cy="3128005"/>
          </a:xfrm>
          <a:prstGeom prst="rect">
            <a:avLst/>
          </a:prstGeom>
        </p:spPr>
      </p:pic>
      <p:sp>
        <p:nvSpPr>
          <p:cNvPr id="11" name="Text Placeholder 8"/>
          <p:cNvSpPr txBox="1">
            <a:spLocks/>
          </p:cNvSpPr>
          <p:nvPr/>
        </p:nvSpPr>
        <p:spPr>
          <a:xfrm>
            <a:off x="237065" y="1151319"/>
            <a:ext cx="4106334" cy="2590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6EA0B0"/>
              </a:buClr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 Athletics Field</a:t>
            </a:r>
          </a:p>
          <a:p>
            <a:pPr marL="0" indent="0">
              <a:buClr>
                <a:srgbClr val="6EA0B0"/>
              </a:buClr>
              <a:buNone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0" indent="0">
              <a:buClr>
                <a:srgbClr val="6EA0B0"/>
              </a:buClr>
              <a:buNone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0" indent="0">
              <a:buClr>
                <a:srgbClr val="6EA0B0"/>
              </a:buClr>
              <a:buNone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0" indent="0">
              <a:buClr>
                <a:srgbClr val="6EA0B0"/>
              </a:buClr>
              <a:buNone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$3.2 million</a:t>
            </a:r>
          </a:p>
          <a:p>
            <a:pPr marL="0" indent="0">
              <a:buClr>
                <a:srgbClr val="6EA0B0"/>
              </a:buClr>
              <a:buNone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2005</a:t>
            </a:r>
          </a:p>
          <a:p>
            <a:pPr marL="36576" indent="0" algn="ctr">
              <a:lnSpc>
                <a:spcPct val="80000"/>
              </a:lnSpc>
              <a:buNone/>
            </a:pPr>
            <a:endParaRPr lang="en-US" sz="19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endParaRPr lang="en-US" dirty="0"/>
          </a:p>
        </p:txBody>
      </p:sp>
      <p:sp>
        <p:nvSpPr>
          <p:cNvPr id="12" name="Text Placeholder 8"/>
          <p:cNvSpPr txBox="1">
            <a:spLocks/>
          </p:cNvSpPr>
          <p:nvPr/>
        </p:nvSpPr>
        <p:spPr>
          <a:xfrm>
            <a:off x="2290233" y="3946055"/>
            <a:ext cx="4106332" cy="291194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lvl="0" indent="0">
              <a:buClr>
                <a:srgbClr val="6EA0B0"/>
              </a:buClr>
              <a:buNone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Child Development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Center</a:t>
            </a:r>
          </a:p>
          <a:p>
            <a:pPr marL="36576" lvl="0" indent="0">
              <a:buClr>
                <a:srgbClr val="6EA0B0"/>
              </a:buClr>
              <a:buNone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$5.6 million</a:t>
            </a: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2006</a:t>
            </a:r>
          </a:p>
          <a:p>
            <a:pPr marL="36576" indent="0">
              <a:buNone/>
            </a:pPr>
            <a:endParaRPr lang="en-US" dirty="0"/>
          </a:p>
        </p:txBody>
      </p:sp>
      <p:sp>
        <p:nvSpPr>
          <p:cNvPr id="14" name="Text Placeholder 8"/>
          <p:cNvSpPr txBox="1">
            <a:spLocks/>
          </p:cNvSpPr>
          <p:nvPr/>
        </p:nvSpPr>
        <p:spPr>
          <a:xfrm flipH="1">
            <a:off x="4800599" y="985094"/>
            <a:ext cx="4103518" cy="296096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lvl="0" indent="0" algn="ctr">
              <a:buNone/>
            </a:pPr>
            <a:r>
              <a:rPr lang="en-US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PE </a:t>
            </a:r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Facilities </a:t>
            </a:r>
            <a:r>
              <a:rPr lang="en-US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Renovation</a:t>
            </a:r>
          </a:p>
          <a:p>
            <a:pPr marL="36576" lvl="0" indent="0" algn="ctr">
              <a:buNone/>
            </a:pPr>
            <a:endParaRPr lang="en-US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 algn="ctr">
              <a:buNone/>
            </a:pPr>
            <a:endParaRPr lang="en-US" sz="27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 algn="ctr">
              <a:buNone/>
            </a:pPr>
            <a:endParaRPr lang="en-US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 algn="ctr">
              <a:buNone/>
            </a:pPr>
            <a:endParaRPr lang="en-US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0" indent="0">
              <a:buClr>
                <a:srgbClr val="6EA0B0"/>
              </a:buClr>
              <a:buNone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1.16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</a:t>
            </a:r>
          </a:p>
          <a:p>
            <a:pPr marL="0" indent="0">
              <a:buClr>
                <a:srgbClr val="6EA0B0"/>
              </a:buClr>
              <a:buNone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2007</a:t>
            </a:r>
          </a:p>
          <a:p>
            <a:pPr marL="36576" lvl="0" indent="0" algn="ctr">
              <a:buNone/>
            </a:pPr>
            <a:endParaRPr lang="en-US" sz="27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47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" y="4038488"/>
            <a:ext cx="4131733" cy="2794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21" y="4127906"/>
            <a:ext cx="3713794" cy="26406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60" y="856844"/>
            <a:ext cx="3937540" cy="2953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467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Moorpark College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21" y="816543"/>
            <a:ext cx="3991275" cy="2993456"/>
          </a:xfrm>
          <a:prstGeom prst="rect">
            <a:avLst/>
          </a:prstGeom>
        </p:spPr>
      </p:pic>
      <p:sp>
        <p:nvSpPr>
          <p:cNvPr id="11" name="Text Placeholder 8"/>
          <p:cNvSpPr txBox="1">
            <a:spLocks/>
          </p:cNvSpPr>
          <p:nvPr/>
        </p:nvSpPr>
        <p:spPr>
          <a:xfrm>
            <a:off x="431259" y="990599"/>
            <a:ext cx="3937539" cy="281939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lvl="0" indent="0" algn="ctr">
              <a:buClr>
                <a:srgbClr val="6EA0B0"/>
              </a:buClr>
              <a:buNone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Learning Resources and Telecommunications Building</a:t>
            </a:r>
          </a:p>
          <a:p>
            <a:pPr marL="36576" lvl="0" indent="0">
              <a:buClr>
                <a:srgbClr val="6EA0B0"/>
              </a:buClr>
              <a:buNone/>
            </a:pPr>
            <a:endParaRPr lang="en-US" sz="1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1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Budget $5.4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</a:t>
            </a: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Completed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</a:t>
            </a:r>
          </a:p>
          <a:p>
            <a:pPr marL="36576" indent="0" algn="ctr">
              <a:lnSpc>
                <a:spcPct val="80000"/>
              </a:lnSpc>
              <a:buNone/>
            </a:pPr>
            <a:endParaRPr lang="en-US" sz="19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endParaRPr lang="en-US" dirty="0"/>
          </a:p>
        </p:txBody>
      </p:sp>
      <p:sp>
        <p:nvSpPr>
          <p:cNvPr id="12" name="Text Placeholder 8"/>
          <p:cNvSpPr txBox="1">
            <a:spLocks/>
          </p:cNvSpPr>
          <p:nvPr/>
        </p:nvSpPr>
        <p:spPr>
          <a:xfrm>
            <a:off x="237068" y="4038488"/>
            <a:ext cx="4131730" cy="28195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Clr>
                <a:srgbClr val="6EA0B0"/>
              </a:buClr>
              <a:buNone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Campus Electrical  System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Upgrades</a:t>
            </a:r>
          </a:p>
          <a:p>
            <a:pPr marL="0" lvl="0" indent="0">
              <a:buClr>
                <a:srgbClr val="6EA0B0"/>
              </a:buClr>
              <a:buNone/>
            </a:pPr>
            <a:endParaRPr lang="en-US" sz="1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0" lvl="0" indent="0">
              <a:buClr>
                <a:srgbClr val="6EA0B0"/>
              </a:buClr>
              <a:buNone/>
            </a:pPr>
            <a:endParaRPr lang="en-US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0" lvl="0" indent="0">
              <a:buClr>
                <a:srgbClr val="6EA0B0"/>
              </a:buClr>
              <a:buNone/>
            </a:pPr>
            <a:endParaRPr lang="en-US" sz="1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0" lvl="0" indent="0">
              <a:buClr>
                <a:srgbClr val="6EA0B0"/>
              </a:buClr>
              <a:buNone/>
            </a:pPr>
            <a:endParaRPr lang="en-US" sz="1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Budget $8.5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</a:t>
            </a: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Completed 2010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>
              <a:buNone/>
            </a:pPr>
            <a:endParaRPr lang="en-US" dirty="0"/>
          </a:p>
        </p:txBody>
      </p:sp>
      <p:sp>
        <p:nvSpPr>
          <p:cNvPr id="13" name="Text Placeholder 8"/>
          <p:cNvSpPr txBox="1">
            <a:spLocks/>
          </p:cNvSpPr>
          <p:nvPr/>
        </p:nvSpPr>
        <p:spPr>
          <a:xfrm flipH="1">
            <a:off x="4876793" y="4127906"/>
            <a:ext cx="3962399" cy="262803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lvl="0" indent="0">
              <a:buClr>
                <a:srgbClr val="6EA0B0"/>
              </a:buClr>
              <a:buNone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Parking Lot Renovations</a:t>
            </a:r>
          </a:p>
          <a:p>
            <a:pPr marL="36576" lvl="0" indent="0">
              <a:buClr>
                <a:srgbClr val="6EA0B0"/>
              </a:buClr>
              <a:buNone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>
              <a:buClr>
                <a:srgbClr val="6EA0B0"/>
              </a:buClr>
              <a:buNone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$2.3 million</a:t>
            </a:r>
          </a:p>
          <a:p>
            <a:pPr marL="36576" lvl="0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2003</a:t>
            </a:r>
          </a:p>
          <a:p>
            <a:pPr marL="36576" indent="0" algn="ctr">
              <a:buNone/>
            </a:pPr>
            <a:endParaRPr lang="en-US" dirty="0"/>
          </a:p>
        </p:txBody>
      </p:sp>
      <p:sp>
        <p:nvSpPr>
          <p:cNvPr id="14" name="Text Placeholder 8"/>
          <p:cNvSpPr txBox="1">
            <a:spLocks/>
          </p:cNvSpPr>
          <p:nvPr/>
        </p:nvSpPr>
        <p:spPr>
          <a:xfrm flipH="1">
            <a:off x="4847919" y="856843"/>
            <a:ext cx="4056201" cy="295315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lvl="0" indent="0" algn="ctr">
              <a:buNone/>
            </a:pPr>
            <a:r>
              <a:rPr 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Library Renovation</a:t>
            </a:r>
          </a:p>
          <a:p>
            <a:pPr marL="36576" lvl="0" indent="0" algn="ctr">
              <a:buNone/>
            </a:pPr>
            <a:endParaRPr lang="en-US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 algn="ctr">
              <a:buNone/>
            </a:pPr>
            <a:endParaRPr lang="en-US" sz="27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lvl="0" indent="0" algn="ctr">
              <a:buNone/>
            </a:pPr>
            <a:r>
              <a:rPr lang="en-US" sz="2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.</a:t>
            </a:r>
            <a:endParaRPr lang="en-US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6.8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</a:t>
            </a: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2007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28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83" y="3429001"/>
            <a:ext cx="4002417" cy="3022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467600" cy="868362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Moorpark College</a:t>
            </a: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21" y="816543"/>
            <a:ext cx="3991274" cy="2993456"/>
          </a:xfrm>
          <a:prstGeom prst="rect">
            <a:avLst/>
          </a:prstGeom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237068" y="2971800"/>
            <a:ext cx="4258732" cy="3860913"/>
          </a:xfrm>
          <a:prstGeom prst="rect">
            <a:avLst/>
          </a:prstGeom>
        </p:spPr>
        <p:txBody>
          <a:bodyPr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6EA0B0"/>
              </a:buClr>
              <a:buFont typeface="Wingdings 2"/>
              <a:buNone/>
            </a:pP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Science Center</a:t>
            </a:r>
            <a:endParaRPr 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6EA0B0"/>
              </a:buClr>
              <a:buFont typeface="Wingdings 2"/>
              <a:buNone/>
            </a:pPr>
            <a:endParaRPr lang="en-US" sz="19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6EA0B0"/>
              </a:buClr>
              <a:buFont typeface="Wingdings 2"/>
              <a:buNone/>
            </a:pPr>
            <a:endParaRPr lang="en-US" sz="19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6EA0B0"/>
              </a:buClr>
              <a:buFont typeface="Wingdings 2"/>
              <a:buNone/>
            </a:pPr>
            <a:endParaRPr lang="en-US" sz="19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6EA0B0"/>
              </a:buClr>
              <a:buFont typeface="Wingdings 2"/>
              <a:buNone/>
            </a:pPr>
            <a:endParaRPr lang="en-US" sz="19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6EA0B0"/>
              </a:buClr>
              <a:buFont typeface="Wingdings 2"/>
              <a:buNone/>
            </a:pPr>
            <a:endParaRPr lang="en-US" sz="19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6EA0B0"/>
              </a:buClr>
              <a:buFont typeface="Wingdings 2"/>
              <a:buNone/>
            </a:pPr>
            <a:endParaRPr lang="en-US" sz="19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6EA0B0"/>
              </a:buClr>
            </a:pPr>
            <a:endParaRPr lang="en-US" sz="2000" b="1" dirty="0" smtClean="0">
              <a:solidFill>
                <a:prstClr val="white"/>
              </a:solidFill>
            </a:endParaRP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b="1" dirty="0" smtClean="0">
                <a:solidFill>
                  <a:prstClr val="white"/>
                </a:solidFill>
              </a:rPr>
              <a:t>Budget $15 </a:t>
            </a:r>
            <a:r>
              <a:rPr lang="en-US" sz="2000" b="1" dirty="0">
                <a:solidFill>
                  <a:prstClr val="white"/>
                </a:solidFill>
              </a:rPr>
              <a:t>million</a:t>
            </a: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b="1" dirty="0">
                <a:solidFill>
                  <a:prstClr val="white"/>
                </a:solidFill>
              </a:rPr>
              <a:t>Completed </a:t>
            </a:r>
            <a:r>
              <a:rPr lang="en-US" sz="2000" b="1" dirty="0" smtClean="0">
                <a:solidFill>
                  <a:prstClr val="white"/>
                </a:solidFill>
              </a:rPr>
              <a:t>2007</a:t>
            </a:r>
            <a:endParaRPr lang="en-US" sz="2000" b="1" dirty="0">
              <a:solidFill>
                <a:prstClr val="white"/>
              </a:solidFill>
            </a:endParaRPr>
          </a:p>
          <a:p>
            <a:pPr marL="36576" indent="0">
              <a:buClr>
                <a:srgbClr val="6EA0B0"/>
              </a:buClr>
              <a:buFont typeface="Wingdings 2"/>
              <a:buNone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 Placeholder 8"/>
          <p:cNvSpPr txBox="1">
            <a:spLocks/>
          </p:cNvSpPr>
          <p:nvPr/>
        </p:nvSpPr>
        <p:spPr>
          <a:xfrm flipH="1">
            <a:off x="4876794" y="816544"/>
            <a:ext cx="4027324" cy="299345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Clr>
                <a:srgbClr val="6EA0B0"/>
              </a:buClr>
              <a:buFont typeface="Wingdings 2"/>
              <a:buNone/>
            </a:pPr>
            <a:r>
              <a:rPr lang="en-US" sz="27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Maintenance and Operations Warehouse</a:t>
            </a:r>
          </a:p>
          <a:p>
            <a:pPr marL="36576" indent="0" algn="ctr">
              <a:buClr>
                <a:srgbClr val="6EA0B0"/>
              </a:buClr>
              <a:buFont typeface="Wingdings 2"/>
              <a:buNone/>
            </a:pPr>
            <a:endParaRPr lang="en-US" sz="27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 algn="ctr">
              <a:buClr>
                <a:srgbClr val="6EA0B0"/>
              </a:buClr>
              <a:buFont typeface="Wingdings 2"/>
              <a:buNone/>
            </a:pPr>
            <a:endParaRPr lang="en-US" sz="27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 algn="ctr">
              <a:buClr>
                <a:srgbClr val="6EA0B0"/>
              </a:buClr>
              <a:buFont typeface="Wingdings 2"/>
              <a:buNone/>
            </a:pPr>
            <a:endParaRPr lang="en-US" sz="27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$1 million</a:t>
            </a:r>
          </a:p>
          <a:p>
            <a:pPr marL="36576" indent="0">
              <a:buClr>
                <a:srgbClr val="6EA0B0"/>
              </a:buClr>
              <a:buNone/>
            </a:pP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2006</a:t>
            </a:r>
          </a:p>
          <a:p>
            <a:pPr marL="36576" indent="0" algn="ctr">
              <a:buClr>
                <a:srgbClr val="6EA0B0"/>
              </a:buClr>
              <a:buFont typeface="Wingdings 2"/>
              <a:buNone/>
            </a:pPr>
            <a:endParaRPr lang="en-US" sz="27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652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stephens\Desktop\PP pics\IMG_162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82"/>
            <a:ext cx="9115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341438"/>
          </a:xfrm>
        </p:spPr>
        <p:txBody>
          <a:bodyPr/>
          <a:lstStyle/>
          <a:p>
            <a:r>
              <a:rPr lang="en-US" dirty="0" smtClean="0"/>
              <a:t>Moorpark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467600" cy="4983163"/>
          </a:xfrm>
        </p:spPr>
        <p:txBody>
          <a:bodyPr/>
          <a:lstStyle/>
          <a:p>
            <a:pPr marL="36576" indent="0">
              <a:buNone/>
            </a:pPr>
            <a:r>
              <a:rPr lang="en-US" dirty="0" smtClean="0"/>
              <a:t>Academic Center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799" y="5390346"/>
            <a:ext cx="3445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Budget $24.1 million</a:t>
            </a:r>
          </a:p>
          <a:p>
            <a:r>
              <a:rPr lang="en-US" sz="2800" dirty="0" smtClean="0"/>
              <a:t>Completed 2010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567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Moorpark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467600" cy="4906963"/>
          </a:xfrm>
        </p:spPr>
        <p:txBody>
          <a:bodyPr/>
          <a:lstStyle/>
          <a:p>
            <a:pPr marL="36576" indent="0">
              <a:buNone/>
            </a:pPr>
            <a:r>
              <a:rPr lang="en-US" dirty="0" smtClean="0"/>
              <a:t>One</a:t>
            </a:r>
          </a:p>
          <a:p>
            <a:pPr marL="36576" indent="0">
              <a:buNone/>
            </a:pPr>
            <a:r>
              <a:rPr lang="en-US" dirty="0" smtClean="0"/>
              <a:t>Stop</a:t>
            </a:r>
          </a:p>
          <a:p>
            <a:pPr marL="36576" indent="0">
              <a:buNone/>
            </a:pPr>
            <a:r>
              <a:rPr lang="en-US" dirty="0" smtClean="0"/>
              <a:t>Shop</a:t>
            </a:r>
            <a:endParaRPr lang="en-US" dirty="0"/>
          </a:p>
        </p:txBody>
      </p:sp>
      <p:pic>
        <p:nvPicPr>
          <p:cNvPr id="4098" name="Picture 2" descr="C:\Users\dstephens\Desktop\PP pics\IMG_16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47800"/>
            <a:ext cx="59436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5410200"/>
            <a:ext cx="3930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Budget $2.7 million</a:t>
            </a:r>
          </a:p>
          <a:p>
            <a:r>
              <a:rPr lang="en-US" sz="2800" dirty="0" smtClean="0"/>
              <a:t>Completed 2014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4167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Moorpark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467600" cy="4830763"/>
          </a:xfrm>
        </p:spPr>
        <p:txBody>
          <a:bodyPr/>
          <a:lstStyle/>
          <a:p>
            <a:pPr marL="36576" indent="0">
              <a:buNone/>
            </a:pPr>
            <a:r>
              <a:rPr lang="en-US" dirty="0" smtClean="0"/>
              <a:t>EATM </a:t>
            </a:r>
          </a:p>
          <a:p>
            <a:pPr marL="36576" indent="0">
              <a:buNone/>
            </a:pPr>
            <a:r>
              <a:rPr lang="en-US" dirty="0" smtClean="0"/>
              <a:t>Teaching</a:t>
            </a:r>
          </a:p>
          <a:p>
            <a:pPr marL="36576" indent="0">
              <a:buNone/>
            </a:pPr>
            <a:r>
              <a:rPr lang="en-US" dirty="0" smtClean="0"/>
              <a:t>Facility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395663"/>
            <a:ext cx="38100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2902786"/>
              </p:ext>
            </p:extLst>
          </p:nvPr>
        </p:nvGraphicFramePr>
        <p:xfrm>
          <a:off x="2743200" y="1233488"/>
          <a:ext cx="6172200" cy="432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Acrobat Document" r:id="rId5" imgW="11658397" imgH="7543800" progId="AcroExch.Document.7">
                  <p:embed/>
                </p:oleObj>
              </mc:Choice>
              <mc:Fallback>
                <p:oleObj name="Acrobat Document" r:id="rId5" imgW="11658397" imgH="7543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43200" y="1233488"/>
                        <a:ext cx="6172200" cy="432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8851" y="5658653"/>
            <a:ext cx="3445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Budget $13.1 million</a:t>
            </a:r>
          </a:p>
          <a:p>
            <a:r>
              <a:rPr lang="en-US" sz="2800" dirty="0" smtClean="0"/>
              <a:t>Completed 2011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443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Alligator Enclosure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65" y="1600200"/>
            <a:ext cx="6994670" cy="4525963"/>
          </a:xfrm>
        </p:spPr>
      </p:pic>
    </p:spTree>
    <p:extLst>
      <p:ext uri="{BB962C8B-B14F-4D97-AF65-F5344CB8AC3E}">
        <p14:creationId xmlns:p14="http://schemas.microsoft.com/office/powerpoint/2010/main" val="3512714781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2272</TotalTime>
  <Words>607</Words>
  <Application>Microsoft Office PowerPoint</Application>
  <PresentationFormat>On-screen Show (4:3)</PresentationFormat>
  <Paragraphs>343</Paragraphs>
  <Slides>28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Technic</vt:lpstr>
      <vt:lpstr>Acrobat Document</vt:lpstr>
      <vt:lpstr>Bond Measure “S” Original $356,347,814 Interest: $24,374,131 TOTAL: $388,721,945  </vt:lpstr>
      <vt:lpstr> Bond Allocation</vt:lpstr>
      <vt:lpstr>Moorpark College</vt:lpstr>
      <vt:lpstr>Moorpark College</vt:lpstr>
      <vt:lpstr>Moorpark College</vt:lpstr>
      <vt:lpstr>Moorpark College</vt:lpstr>
      <vt:lpstr>Moorpark College</vt:lpstr>
      <vt:lpstr>Moorpark College</vt:lpstr>
      <vt:lpstr>Alligator Enclosure</vt:lpstr>
      <vt:lpstr>Moorpark College</vt:lpstr>
      <vt:lpstr>Oxnard College</vt:lpstr>
      <vt:lpstr>Oxnard College</vt:lpstr>
      <vt:lpstr>   Oxnard College</vt:lpstr>
      <vt:lpstr>Oxnard College Library/LRC Expansion</vt:lpstr>
      <vt:lpstr>PowerPoint Presentation</vt:lpstr>
      <vt:lpstr>PowerPoint Presentation</vt:lpstr>
      <vt:lpstr>Oxnard College LRC Reno. and Seismic Upgrades</vt:lpstr>
      <vt:lpstr>Ventura College</vt:lpstr>
      <vt:lpstr>Ventura College</vt:lpstr>
      <vt:lpstr>Ventura College</vt:lpstr>
      <vt:lpstr>PowerPoint Presentation</vt:lpstr>
      <vt:lpstr>PowerPoint Presentation</vt:lpstr>
      <vt:lpstr>  Ventura College   Renovate Studio Arts Building</vt:lpstr>
      <vt:lpstr>Camarillo Property Fire, Sheriff &amp; Police Education Training Academy </vt:lpstr>
      <vt:lpstr>Camarillo Property Completed Projects Overview</vt:lpstr>
      <vt:lpstr>  Conclusions </vt:lpstr>
      <vt:lpstr>PowerPoint Presentation</vt:lpstr>
      <vt:lpstr>Thanks for a Job Well Done! I’m Happy!                Happy the Alligator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252</cp:revision>
  <cp:lastPrinted>2013-07-03T18:18:55Z</cp:lastPrinted>
  <dcterms:created xsi:type="dcterms:W3CDTF">2013-05-30T17:56:26Z</dcterms:created>
  <dcterms:modified xsi:type="dcterms:W3CDTF">2016-07-18T20:24:08Z</dcterms:modified>
</cp:coreProperties>
</file>